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6" r:id="rId2"/>
    <p:sldId id="266" r:id="rId3"/>
    <p:sldId id="264" r:id="rId4"/>
    <p:sldId id="308" r:id="rId5"/>
    <p:sldId id="314" r:id="rId6"/>
    <p:sldId id="317" r:id="rId7"/>
    <p:sldId id="310" r:id="rId8"/>
    <p:sldId id="307" r:id="rId9"/>
    <p:sldId id="295" r:id="rId10"/>
    <p:sldId id="305" r:id="rId11"/>
    <p:sldId id="296" r:id="rId12"/>
    <p:sldId id="306" r:id="rId13"/>
    <p:sldId id="293" r:id="rId14"/>
    <p:sldId id="303" r:id="rId15"/>
    <p:sldId id="315" r:id="rId16"/>
    <p:sldId id="312" r:id="rId17"/>
    <p:sldId id="300" r:id="rId18"/>
    <p:sldId id="304" r:id="rId19"/>
    <p:sldId id="316" r:id="rId20"/>
    <p:sldId id="31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ner" initials="CM" lastIdx="1" clrIdx="0">
    <p:extLst>
      <p:ext uri="{19B8F6BF-5375-455C-9EA6-DF929625EA0E}">
        <p15:presenceInfo xmlns:p15="http://schemas.microsoft.com/office/powerpoint/2012/main" userId="a0826612911635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28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6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0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53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365166-F95B-4237-94E2-4E7E90DC6B0E}"/>
              </a:ext>
            </a:extLst>
          </p:cNvPr>
          <p:cNvSpPr txBox="1"/>
          <p:nvPr/>
        </p:nvSpPr>
        <p:spPr>
          <a:xfrm>
            <a:off x="2698376" y="609601"/>
            <a:ext cx="67952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200" dirty="0"/>
          </a:p>
          <a:p>
            <a:pPr algn="ctr"/>
            <a:endParaRPr lang="en-US" sz="7200" dirty="0"/>
          </a:p>
          <a:p>
            <a:pPr algn="ctr"/>
            <a:r>
              <a:rPr lang="en-US" sz="7200" dirty="0"/>
              <a:t>A Year in Review</a:t>
            </a:r>
          </a:p>
          <a:p>
            <a:pPr algn="ctr"/>
            <a:r>
              <a:rPr lang="en-US" sz="7200" dirty="0"/>
              <a:t>2022</a:t>
            </a:r>
          </a:p>
          <a:p>
            <a:pPr algn="ctr"/>
            <a:endParaRPr lang="en-U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83E57A-D81E-4A53-91C6-A546F7B0E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407894"/>
            <a:ext cx="3810000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331694" y="647934"/>
            <a:ext cx="3532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August  </a:t>
            </a:r>
          </a:p>
          <a:p>
            <a:r>
              <a:rPr lang="en-US" sz="2400" dirty="0" err="1"/>
              <a:t>Jammin</a:t>
            </a:r>
            <a:r>
              <a:rPr lang="en-US" sz="2400" dirty="0"/>
              <a:t>’ in the Park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83576-F07B-407A-8513-7F81A096C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47" y="218570"/>
            <a:ext cx="4692706" cy="2449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327BA-55DB-4D6E-9A07-5ABC514BC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770" y="2751669"/>
            <a:ext cx="3653638" cy="27402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174A71-DBAB-4905-B3BB-BCCFD9164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296" y="2124636"/>
            <a:ext cx="2492552" cy="3460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A2B050-BEF9-4886-8DDE-CFFB3092B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80329" y="3139982"/>
            <a:ext cx="4231340" cy="31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062721-FC44-40D0-A5B6-49956547A138}"/>
              </a:ext>
            </a:extLst>
          </p:cNvPr>
          <p:cNvSpPr txBox="1"/>
          <p:nvPr/>
        </p:nvSpPr>
        <p:spPr>
          <a:xfrm>
            <a:off x="188258" y="188259"/>
            <a:ext cx="750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September 2022 – Fall Fest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83E83-F3D3-41DA-AF9D-069BC3EBD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861" y="4028631"/>
            <a:ext cx="5916672" cy="2657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FA24D-E23B-4C73-8122-53CD74926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79" y="2792546"/>
            <a:ext cx="1758369" cy="38939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1DC4BD-315C-4FAC-9309-B35A62DEC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72" y="760364"/>
            <a:ext cx="4210436" cy="31578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BC31CDF-9209-405D-89BD-7D8A3D46E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7703" y="2178424"/>
            <a:ext cx="2134297" cy="45080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87CA97-3B7E-4CB3-B12B-6FA8916C0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448" y="1070278"/>
            <a:ext cx="2792115" cy="28454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E955B9-041C-4AF0-9E21-9639D641F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754" y="708455"/>
            <a:ext cx="2059989" cy="17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1102659" y="779929"/>
            <a:ext cx="47338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September Luncheon - Saving BIG with Chamber Benefits &amp; Stuff the Bus check award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3A4596-D676-44D6-B555-BC7DE8E5E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13" y="2879963"/>
            <a:ext cx="6448993" cy="3626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FA414A-0209-4A5E-B9DA-16120A4A4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223" y="986117"/>
            <a:ext cx="5401011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B772B22-0638-48C2-8F5A-2AB366C6B024}"/>
              </a:ext>
            </a:extLst>
          </p:cNvPr>
          <p:cNvSpPr txBox="1"/>
          <p:nvPr/>
        </p:nvSpPr>
        <p:spPr>
          <a:xfrm>
            <a:off x="8121570" y="574460"/>
            <a:ext cx="3989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endParaRPr lang="en-US" sz="10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E6BFA-4D83-4D53-A6F1-5F52736A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85" y="3500676"/>
            <a:ext cx="1957294" cy="1467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C58F0B-EB6B-4DF5-87F2-8DDEBE5A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61" y="4422793"/>
            <a:ext cx="2957447" cy="2218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155314-BA9D-468D-AB83-11967B100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11" y="723259"/>
            <a:ext cx="3472329" cy="2604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2AECE4-0F05-4AF2-8819-A0D043AA1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43892" y="514750"/>
            <a:ext cx="3955918" cy="2966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3C6BF4-2B62-4A2C-9365-F18B90019780}"/>
              </a:ext>
            </a:extLst>
          </p:cNvPr>
          <p:cNvSpPr txBox="1"/>
          <p:nvPr/>
        </p:nvSpPr>
        <p:spPr>
          <a:xfrm>
            <a:off x="127149" y="304804"/>
            <a:ext cx="375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Big Creek Run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6BB2D-8C4E-459E-9FAF-67ADE4C9ED9E}"/>
              </a:ext>
            </a:extLst>
          </p:cNvPr>
          <p:cNvSpPr txBox="1"/>
          <p:nvPr/>
        </p:nvSpPr>
        <p:spPr>
          <a:xfrm>
            <a:off x="127149" y="-103638"/>
            <a:ext cx="224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October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79425-F6AD-469E-98BD-F0D2F8DD9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908" y="52786"/>
            <a:ext cx="3759198" cy="3447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C6B89-3F18-4F7B-A422-A3A18F903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04" y="3976178"/>
            <a:ext cx="1957294" cy="2446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B5C9B-9446-4A32-9AFF-AF2E1E61B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638719" y="4016146"/>
            <a:ext cx="3155576" cy="23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49F5-A705-40B5-BD79-AA5A0831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498710"/>
            <a:ext cx="9404723" cy="140053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Chamber Morning Meet Up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D0C318-DA15-46A7-9233-677470AB1134}"/>
              </a:ext>
            </a:extLst>
          </p:cNvPr>
          <p:cNvSpPr txBox="1"/>
          <p:nvPr/>
        </p:nvSpPr>
        <p:spPr>
          <a:xfrm>
            <a:off x="466165" y="107576"/>
            <a:ext cx="351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October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1C97340-6435-4654-8481-789BD053E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494" y="1462042"/>
            <a:ext cx="6717694" cy="4786358"/>
          </a:xfrm>
        </p:spPr>
      </p:pic>
    </p:spTree>
    <p:extLst>
      <p:ext uri="{BB962C8B-B14F-4D97-AF65-F5344CB8AC3E}">
        <p14:creationId xmlns:p14="http://schemas.microsoft.com/office/powerpoint/2010/main" val="1356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49F5-A705-40B5-BD79-AA5A0831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498710"/>
            <a:ext cx="9404723" cy="1400530"/>
          </a:xfrm>
        </p:spPr>
        <p:txBody>
          <a:bodyPr/>
          <a:lstStyle/>
          <a:p>
            <a:r>
              <a:rPr lang="en-US" dirty="0"/>
              <a:t>Bright Star Awards Ceremony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8911E2-FCF6-4B4A-A60D-097C50D38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9882273" y="2693785"/>
            <a:ext cx="2175594" cy="398963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71A6-E0C3-47C0-AAED-8137F7269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91" y="1597997"/>
            <a:ext cx="3935506" cy="4761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0C318-DA15-46A7-9233-677470AB1134}"/>
              </a:ext>
            </a:extLst>
          </p:cNvPr>
          <p:cNvSpPr txBox="1"/>
          <p:nvPr/>
        </p:nvSpPr>
        <p:spPr>
          <a:xfrm>
            <a:off x="466165" y="107576"/>
            <a:ext cx="351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October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4A1EED-A642-4E20-A9DC-303ADFB5C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48472" y="1309257"/>
            <a:ext cx="3205931" cy="2930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4AAE7-A1B4-4136-B2C2-588760982DCE}"/>
              </a:ext>
            </a:extLst>
          </p:cNvPr>
          <p:cNvSpPr txBox="1"/>
          <p:nvPr/>
        </p:nvSpPr>
        <p:spPr>
          <a:xfrm>
            <a:off x="5348472" y="4219054"/>
            <a:ext cx="3424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Dan Sage Bright Star for Middleburg Hts. </a:t>
            </a:r>
          </a:p>
          <a:p>
            <a:pPr algn="ctr"/>
            <a:r>
              <a:rPr lang="en-US" dirty="0"/>
              <a:t>&amp; </a:t>
            </a:r>
          </a:p>
          <a:p>
            <a:pPr algn="ctr"/>
            <a:r>
              <a:rPr lang="en-US" dirty="0"/>
              <a:t>Dave H. Bright Star for Berea Chamber of Commerce</a:t>
            </a:r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55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FE3EC-0242-48EF-BFA5-427C260C8649}"/>
              </a:ext>
            </a:extLst>
          </p:cNvPr>
          <p:cNvSpPr txBox="1"/>
          <p:nvPr/>
        </p:nvSpPr>
        <p:spPr>
          <a:xfrm>
            <a:off x="233081" y="466166"/>
            <a:ext cx="4019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November Luncheon – Growing Northeast Ohio’s Economy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CDB62-5D58-48FF-80C8-5FD0BF38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" y="2121322"/>
            <a:ext cx="3771283" cy="3529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853E0-F0E4-4168-ACC0-F112A619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509" y="1389496"/>
            <a:ext cx="2854744" cy="2778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148F8-63EB-4B32-AD3B-AE03ABC5C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500" y="3189625"/>
            <a:ext cx="5059620" cy="3399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E0F352-1537-45D4-820F-8E856378F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896" y="268941"/>
            <a:ext cx="4019718" cy="28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FE3EC-0242-48EF-BFA5-427C260C8649}"/>
              </a:ext>
            </a:extLst>
          </p:cNvPr>
          <p:cNvSpPr txBox="1"/>
          <p:nvPr/>
        </p:nvSpPr>
        <p:spPr>
          <a:xfrm>
            <a:off x="215153" y="304800"/>
            <a:ext cx="4049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November – Toy Drive for Foster Children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5E9DD-3669-4945-A918-2517E7E7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067" y="1616919"/>
            <a:ext cx="2428474" cy="2921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DA989-D80E-40CB-B6C4-895DCC2CA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518" y="4167238"/>
            <a:ext cx="3628260" cy="2494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184EF-39C8-4964-9FBD-B0E58A769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0" y="1689795"/>
            <a:ext cx="3777876" cy="5037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6FC5C-2EED-40C3-86EF-AC6573EBA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398" y="126286"/>
            <a:ext cx="4466665" cy="33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355205-566F-4E12-8302-50969BA2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94" y="3716245"/>
            <a:ext cx="4752670" cy="2951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968188" y="114762"/>
            <a:ext cx="3532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Ribbon Cuttings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1BA37-43FB-4186-BD6C-F4E6F4049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06" y="533693"/>
            <a:ext cx="4508500" cy="2749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DFD15E-17F3-4254-8CF2-2DE0131AC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68" y="731825"/>
            <a:ext cx="5056934" cy="2984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24BD-BAC0-4B5B-9499-C7FE3FD22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353" y="3994150"/>
            <a:ext cx="5351929" cy="27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263067" y="509209"/>
            <a:ext cx="7978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Board of Director’s Meetings – </a:t>
            </a:r>
          </a:p>
          <a:p>
            <a:r>
              <a:rPr lang="en-US" sz="2800" dirty="0"/>
              <a:t>Offsite at Chamber Member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3D95B-CAED-4FE5-90AB-7D5259776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1956" y="3804023"/>
            <a:ext cx="3000188" cy="2250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C3831E-AAA6-4C7F-8C9C-E5EA2127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30036" y="3551595"/>
            <a:ext cx="3179482" cy="2384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5B506-6717-49A2-8309-7B24FF312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981" y="1810871"/>
            <a:ext cx="6662946" cy="26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6DCB-E933-4CEB-BC0E-15499CB44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5" y="0"/>
            <a:ext cx="9905998" cy="1478570"/>
          </a:xfrm>
        </p:spPr>
        <p:txBody>
          <a:bodyPr/>
          <a:lstStyle/>
          <a:p>
            <a:pPr algn="ctr"/>
            <a:r>
              <a:rPr lang="en-US" b="1" dirty="0"/>
              <a:t>2022 Chamber Executive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D08F-B3AC-4C17-AA41-8945683A7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1" y="1111623"/>
            <a:ext cx="11214847" cy="55581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Phil Henry, President</a:t>
            </a:r>
          </a:p>
          <a:p>
            <a:pPr marL="0" indent="0" algn="ctr">
              <a:buNone/>
            </a:pPr>
            <a:r>
              <a:rPr lang="en-US" sz="4000" dirty="0"/>
              <a:t>Karen Raisch-Siegel, 1</a:t>
            </a:r>
            <a:r>
              <a:rPr lang="en-US" sz="4000" baseline="30000" dirty="0"/>
              <a:t>st</a:t>
            </a:r>
            <a:r>
              <a:rPr lang="en-US" sz="4000" dirty="0"/>
              <a:t> Vice President</a:t>
            </a:r>
          </a:p>
          <a:p>
            <a:pPr marL="0" indent="0" algn="ctr">
              <a:buNone/>
            </a:pPr>
            <a:r>
              <a:rPr lang="en-US" sz="4000" dirty="0"/>
              <a:t>Past President/Advisor, Tim Noe</a:t>
            </a:r>
          </a:p>
          <a:p>
            <a:pPr marL="0" indent="0" algn="ctr">
              <a:buNone/>
            </a:pPr>
            <a:r>
              <a:rPr lang="en-US" sz="4000" dirty="0"/>
              <a:t>Treasurer, Tim Cooper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600" dirty="0"/>
              <a:t>Executive Director, Claudia </a:t>
            </a:r>
            <a:r>
              <a:rPr lang="en-US" sz="3600" dirty="0" err="1"/>
              <a:t>Motiu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8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C7AB-5EFC-463A-B533-8FF79E4C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3F5D2-9ED7-461C-898E-C66A0B31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06" y="1255059"/>
            <a:ext cx="10830111" cy="54415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$13k+ donated to non-profits/charities</a:t>
            </a:r>
          </a:p>
          <a:p>
            <a:r>
              <a:rPr lang="en-US" dirty="0"/>
              <a:t>$2k in scholarships awarded to two students</a:t>
            </a:r>
          </a:p>
          <a:p>
            <a:r>
              <a:rPr lang="en-US" dirty="0"/>
              <a:t>Thousands of supplies donated for relief supply drive</a:t>
            </a:r>
          </a:p>
          <a:p>
            <a:r>
              <a:rPr lang="en-US" dirty="0"/>
              <a:t>250 Chamber members – we are in the top 1/3 of NOACC chamber membership</a:t>
            </a:r>
          </a:p>
          <a:p>
            <a:r>
              <a:rPr lang="en-US" dirty="0"/>
              <a:t>144 Toys donated by chamber members, historical society &amp; Lifeworks as part of Toy Drive </a:t>
            </a:r>
          </a:p>
          <a:p>
            <a:r>
              <a:rPr lang="en-US" dirty="0"/>
              <a:t>20 New Chamber members (non repeat)</a:t>
            </a:r>
          </a:p>
          <a:p>
            <a:r>
              <a:rPr lang="en-US" dirty="0"/>
              <a:t>12 Chamber newsletters released with 46% open rate</a:t>
            </a:r>
          </a:p>
          <a:p>
            <a:r>
              <a:rPr lang="en-US" dirty="0"/>
              <a:t>10 Chamber lunches (lunch and learn) held </a:t>
            </a:r>
          </a:p>
          <a:p>
            <a:r>
              <a:rPr lang="en-US" dirty="0"/>
              <a:t>  8 Local organizations and two schools supported</a:t>
            </a:r>
          </a:p>
          <a:p>
            <a:r>
              <a:rPr lang="en-US" dirty="0"/>
              <a:t>  5 charitable events (Stuff the Bus, Scholarships, BCR, Toy Drive, Relief Drive)</a:t>
            </a:r>
          </a:p>
          <a:p>
            <a:r>
              <a:rPr lang="en-US" dirty="0"/>
              <a:t>  4 ribbon cuttings </a:t>
            </a:r>
          </a:p>
          <a:p>
            <a:r>
              <a:rPr lang="en-US" dirty="0"/>
              <a:t>  3 revenue generating events (2 Beer Gardens, 1 Lemonade Stand)</a:t>
            </a:r>
          </a:p>
          <a:p>
            <a:r>
              <a:rPr lang="en-US" dirty="0"/>
              <a:t>  1 Chamber Morning Meet Up - NEW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6DCB-E933-4CEB-BC0E-15499CB44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5" y="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2022 Chamber Board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D08F-B3AC-4C17-AA41-8945683A7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341" y="1111624"/>
            <a:ext cx="9006634" cy="57463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/>
              <a:t>Charles </a:t>
            </a:r>
            <a:r>
              <a:rPr lang="en-US" sz="2400" dirty="0" err="1"/>
              <a:t>Bichara</a:t>
            </a:r>
            <a:r>
              <a:rPr lang="en-US" sz="2400" dirty="0"/>
              <a:t>, City of Middleburg Hts.</a:t>
            </a:r>
          </a:p>
          <a:p>
            <a:pPr marL="0" indent="0" algn="ctr">
              <a:buNone/>
            </a:pPr>
            <a:r>
              <a:rPr lang="en-US" sz="2400" dirty="0"/>
              <a:t>Dan Sage, </a:t>
            </a:r>
            <a:r>
              <a:rPr lang="en-US" sz="2400" dirty="0" err="1"/>
              <a:t>Machor</a:t>
            </a:r>
            <a:r>
              <a:rPr lang="en-US" sz="2400" dirty="0"/>
              <a:t> Sage Insurance</a:t>
            </a:r>
          </a:p>
          <a:p>
            <a:pPr marL="0" indent="0" algn="ctr">
              <a:buNone/>
            </a:pPr>
            <a:r>
              <a:rPr lang="en-US" sz="2400" dirty="0"/>
              <a:t>Dave Herwerden, WestPoint Wealth Management</a:t>
            </a:r>
          </a:p>
          <a:p>
            <a:pPr marL="0" indent="0" algn="ctr">
              <a:buNone/>
            </a:pPr>
            <a:r>
              <a:rPr lang="en-US" sz="2400" dirty="0"/>
              <a:t>Doug Miller, Polaris Career Center</a:t>
            </a:r>
          </a:p>
          <a:p>
            <a:pPr marL="0" indent="0" algn="ctr">
              <a:buNone/>
            </a:pPr>
            <a:r>
              <a:rPr lang="en-US" sz="2400" dirty="0"/>
              <a:t>Edvige Rita Camardo, Key Bank</a:t>
            </a:r>
          </a:p>
          <a:p>
            <a:pPr marL="0" indent="0" algn="ctr">
              <a:buNone/>
            </a:pPr>
            <a:r>
              <a:rPr lang="en-US" sz="2400" dirty="0"/>
              <a:t>Geoffrey Dennis, Dollar Bank</a:t>
            </a:r>
          </a:p>
          <a:p>
            <a:pPr marL="0" indent="0" algn="ctr">
              <a:buNone/>
            </a:pPr>
            <a:r>
              <a:rPr lang="en-US" sz="2400" dirty="0"/>
              <a:t>Jennifer Gosnell, Dollar Bank</a:t>
            </a:r>
          </a:p>
          <a:p>
            <a:pPr marL="0" indent="0" algn="ctr">
              <a:buNone/>
            </a:pPr>
            <a:r>
              <a:rPr lang="en-US" sz="2400" dirty="0"/>
              <a:t>John Grech, Edward Jones</a:t>
            </a:r>
          </a:p>
          <a:p>
            <a:pPr marL="0" indent="0" algn="ctr">
              <a:buNone/>
            </a:pPr>
            <a:r>
              <a:rPr lang="en-US" sz="2400" dirty="0"/>
              <a:t>John Hausman, Cuyahoga Community College</a:t>
            </a:r>
          </a:p>
          <a:p>
            <a:pPr marL="0" indent="0" algn="ctr">
              <a:buNone/>
            </a:pPr>
            <a:r>
              <a:rPr lang="en-US" sz="2400" dirty="0"/>
              <a:t>Kim Harris, Pathway Caring for Children</a:t>
            </a:r>
          </a:p>
          <a:p>
            <a:pPr marL="0" indent="0" algn="ctr">
              <a:buNone/>
            </a:pPr>
            <a:r>
              <a:rPr lang="en-US" sz="2400" dirty="0"/>
              <a:t>Mike </a:t>
            </a:r>
            <a:r>
              <a:rPr lang="en-US" sz="2400" dirty="0" err="1"/>
              <a:t>Tomon</a:t>
            </a:r>
            <a:r>
              <a:rPr lang="en-US" sz="2400" dirty="0"/>
              <a:t>, </a:t>
            </a:r>
            <a:r>
              <a:rPr lang="en-US" sz="2400" dirty="0" err="1"/>
              <a:t>Tomon</a:t>
            </a:r>
            <a:r>
              <a:rPr lang="en-US" sz="2400" dirty="0"/>
              <a:t> &amp; Sons Funeral Home</a:t>
            </a:r>
          </a:p>
          <a:p>
            <a:pPr marL="0" indent="0" algn="ctr">
              <a:buNone/>
            </a:pPr>
            <a:r>
              <a:rPr lang="en-US" sz="2400" dirty="0"/>
              <a:t>Shelley </a:t>
            </a:r>
            <a:r>
              <a:rPr lang="en-US" sz="2400" dirty="0" err="1"/>
              <a:t>Chornak</a:t>
            </a:r>
            <a:r>
              <a:rPr lang="en-US" sz="2400" dirty="0"/>
              <a:t>, Sage Partners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546849" y="309357"/>
            <a:ext cx="4939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March – Supply Drive Ukrainian Relief Drive – Partnered with Middleburg Hts. Recreation Center  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19ED446-DD78-4D3B-A778-1941BAC7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70819" y="765589"/>
            <a:ext cx="3758034" cy="28185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7DBD3F-8B95-4674-B9F9-26537FEB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264" y="4181297"/>
            <a:ext cx="2291585" cy="23808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4AAE88-B2F0-474F-8E30-2CAAF1044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122" y="1982326"/>
            <a:ext cx="2928728" cy="44628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B9616FF-5CF8-4C29-B530-2D53BBDBC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1556" y="2812320"/>
            <a:ext cx="4000082" cy="30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46A57-D5E8-4578-90DE-FF0D3051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April Luncheon</a:t>
            </a:r>
            <a:br>
              <a:rPr lang="en-US" sz="2400" dirty="0"/>
            </a:br>
            <a:r>
              <a:rPr lang="en-US" sz="2400" dirty="0"/>
              <a:t>State of the City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E2EA36-3CEC-4015-BE9C-3F9313A8B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321027" y="3861858"/>
            <a:ext cx="3047720" cy="22857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68C770-8773-418F-AB07-D0010AB2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41149" y="4081003"/>
            <a:ext cx="3006641" cy="2254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B19324-3AB2-4843-9F60-B5E1EEA32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673" y="1263933"/>
            <a:ext cx="7112654" cy="40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726139" y="582707"/>
            <a:ext cx="506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June Luncheon - </a:t>
            </a:r>
          </a:p>
          <a:p>
            <a:r>
              <a:rPr lang="en-US" sz="2400" dirty="0"/>
              <a:t> Staycation Hidden Gems &amp; Scholarship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11AA1-BF9E-4BEF-AE4A-66333DB4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79" y="2656274"/>
            <a:ext cx="6322186" cy="3852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A6285B-B5CF-4020-9B29-37A5B869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365" y="0"/>
            <a:ext cx="3450983" cy="3771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F0709-641C-47E3-B2CA-690A0AF85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703" y="3425901"/>
            <a:ext cx="30953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7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654422" y="501756"/>
            <a:ext cx="3872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June</a:t>
            </a:r>
          </a:p>
          <a:p>
            <a:pPr algn="ctr"/>
            <a:r>
              <a:rPr lang="en-US" sz="2400" dirty="0"/>
              <a:t> Summer in the City, </a:t>
            </a:r>
          </a:p>
          <a:p>
            <a:pPr algn="ctr"/>
            <a:r>
              <a:rPr lang="en-US" sz="2400" dirty="0"/>
              <a:t>Parade &amp; Lemonade Stand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DC16-9EC1-4574-A7F0-987B1F21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71" y="0"/>
            <a:ext cx="1556624" cy="1961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62EED-A1E5-47F1-B7FB-595B2F9E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4" y="2791266"/>
            <a:ext cx="3589970" cy="2692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B491B-1F14-476A-A4AD-0DBA9649A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918" y="2582702"/>
            <a:ext cx="5548725" cy="4161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6F0EDF-7021-4B72-8AB5-EA8281C01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506" y="2909420"/>
            <a:ext cx="1802612" cy="2759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82075D-3D2A-44BB-8BCD-3B333FB84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076" y="408092"/>
            <a:ext cx="3154306" cy="20601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F19BA0-3E32-4E53-960D-28C081B9F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077" y="197224"/>
            <a:ext cx="2212204" cy="22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8F315D-829D-4B22-8058-DF8AEF7D4B30}"/>
              </a:ext>
            </a:extLst>
          </p:cNvPr>
          <p:cNvSpPr txBox="1"/>
          <p:nvPr/>
        </p:nvSpPr>
        <p:spPr>
          <a:xfrm>
            <a:off x="96229" y="528917"/>
            <a:ext cx="3532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August Luncheon – Creative Hiring and Recruitment Panel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9EBCB-672E-4221-AB77-96153458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17857" y="2796479"/>
            <a:ext cx="4362880" cy="3272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AC9D1-DAB6-4B99-8F84-F54E3C26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671" y="3282920"/>
            <a:ext cx="4441439" cy="3331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C513B-B0EA-4EB0-BA00-1EDB146B8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980" y="94273"/>
            <a:ext cx="4069208" cy="40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25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AFF95-19FD-48A8-B8B8-C1A1561D3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400" y="80194"/>
            <a:ext cx="3765797" cy="487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E148A3-9364-40A1-9130-3F7DA8214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285" y="242351"/>
            <a:ext cx="3032714" cy="2274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59CEA-F31F-4CD8-B80D-0D01FB485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489" y="5079049"/>
            <a:ext cx="3021081" cy="1652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D8AFD-C38A-4E07-A331-DFBB77CBA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023" y="3917381"/>
            <a:ext cx="2159977" cy="2323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31698-7E28-4DDE-A4E0-13A97A614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6" y="908542"/>
            <a:ext cx="3765797" cy="3024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B8844A-3A03-4B25-9E72-8911429D1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088" y="4038052"/>
            <a:ext cx="1994615" cy="26931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F13FFD-68FC-4AF1-A2EE-3549A404B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493" y="2655596"/>
            <a:ext cx="1891374" cy="2200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7B2B46-37F5-406D-BD6E-ED1A419E37FB}"/>
              </a:ext>
            </a:extLst>
          </p:cNvPr>
          <p:cNvSpPr txBox="1"/>
          <p:nvPr/>
        </p:nvSpPr>
        <p:spPr>
          <a:xfrm>
            <a:off x="820421" y="24993"/>
            <a:ext cx="2716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August </a:t>
            </a:r>
          </a:p>
          <a:p>
            <a:r>
              <a:rPr lang="en-US" sz="2400" dirty="0"/>
              <a:t>Stuff the Bus </a:t>
            </a:r>
          </a:p>
        </p:txBody>
      </p:sp>
    </p:spTree>
    <p:extLst>
      <p:ext uri="{BB962C8B-B14F-4D97-AF65-F5344CB8AC3E}">
        <p14:creationId xmlns:p14="http://schemas.microsoft.com/office/powerpoint/2010/main" val="7113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250" advClick="0" advTm="2000"/>
    </mc:Choice>
    <mc:Fallback xmlns="">
      <p:transition spd="slow" advClick="0" advTm="2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8814</TotalTime>
  <Words>391</Words>
  <Application>Microsoft Office PowerPoint</Application>
  <PresentationFormat>Widescreen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Ion</vt:lpstr>
      <vt:lpstr>PowerPoint Presentation</vt:lpstr>
      <vt:lpstr>2022 Chamber Executive Committee</vt:lpstr>
      <vt:lpstr>2022 Chamber Board Members</vt:lpstr>
      <vt:lpstr>PowerPoint Presentation</vt:lpstr>
      <vt:lpstr>April Luncheon State of the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1st Chamber Morning Meet Up  </vt:lpstr>
      <vt:lpstr>Bright Star Awards Ceremony </vt:lpstr>
      <vt:lpstr>PowerPoint Presentation</vt:lpstr>
      <vt:lpstr>PowerPoint Presentation</vt:lpstr>
      <vt:lpstr>PowerPoint Presentation</vt:lpstr>
      <vt:lpstr>PowerPoint Presentation</vt:lpstr>
      <vt:lpstr>12 months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335</cp:revision>
  <dcterms:created xsi:type="dcterms:W3CDTF">2022-02-07T18:50:38Z</dcterms:created>
  <dcterms:modified xsi:type="dcterms:W3CDTF">2022-11-23T17:54:01Z</dcterms:modified>
</cp:coreProperties>
</file>